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6" roundtripDataSignature="AMtx7miN/81XPVTWMB8wRr+QV01bpzsp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63f7a78f5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e63f7a78f5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ge63f7a78f5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fb3d289c8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8fb3d289c8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g8fb3d289c8_0_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fb3d289c8_0_2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8fb3d289c8_0_2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8fb3d289c8_0_2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fb1a17083_2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8fb1a17083_2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8fb1a17083_2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63f7a78f5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e63f7a78f5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e63f7a78f5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Slide">
  <p:cSld name="1_Transition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e5cf0f0444_0_69"/>
          <p:cNvSpPr txBox="1"/>
          <p:nvPr>
            <p:ph type="title"/>
          </p:nvPr>
        </p:nvSpPr>
        <p:spPr>
          <a:xfrm>
            <a:off x="455919" y="2415938"/>
            <a:ext cx="82296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ge5cf0f0444_0_69"/>
          <p:cNvSpPr txBox="1"/>
          <p:nvPr>
            <p:ph idx="11" type="ftr"/>
          </p:nvPr>
        </p:nvSpPr>
        <p:spPr>
          <a:xfrm>
            <a:off x="457201" y="4731352"/>
            <a:ext cx="7989600" cy="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ge5cf0f0444_0_69"/>
          <p:cNvSpPr txBox="1"/>
          <p:nvPr>
            <p:ph idx="12" type="sldNum"/>
          </p:nvPr>
        </p:nvSpPr>
        <p:spPr>
          <a:xfrm>
            <a:off x="8584208" y="4719811"/>
            <a:ext cx="102600" cy="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howcase Slides">
  <p:cSld name="Product Showcase Slide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e5cf0f0444_0_73"/>
          <p:cNvSpPr/>
          <p:nvPr/>
        </p:nvSpPr>
        <p:spPr>
          <a:xfrm>
            <a:off x="4966853" y="1111078"/>
            <a:ext cx="5036700" cy="503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e5cf0f0444_0_73"/>
          <p:cNvSpPr txBox="1"/>
          <p:nvPr>
            <p:ph type="title"/>
          </p:nvPr>
        </p:nvSpPr>
        <p:spPr>
          <a:xfrm>
            <a:off x="457200" y="514350"/>
            <a:ext cx="40965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ge5cf0f0444_0_73"/>
          <p:cNvSpPr/>
          <p:nvPr/>
        </p:nvSpPr>
        <p:spPr>
          <a:xfrm>
            <a:off x="5528646" y="1672871"/>
            <a:ext cx="3913200" cy="3913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rotWithShape="0" algn="tl" dir="2700000" dist="1270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e5cf0f0444_0_73"/>
          <p:cNvSpPr txBox="1"/>
          <p:nvPr>
            <p:ph idx="1" type="body"/>
          </p:nvPr>
        </p:nvSpPr>
        <p:spPr>
          <a:xfrm>
            <a:off x="457200" y="1648420"/>
            <a:ext cx="41148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bg">
  <p:cSld name="Body Slide - bg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e5cf0f0444_0_78"/>
          <p:cNvSpPr/>
          <p:nvPr/>
        </p:nvSpPr>
        <p:spPr>
          <a:xfrm>
            <a:off x="-1698633" y="-1908961"/>
            <a:ext cx="5036700" cy="503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e5cf0f0444_0_78"/>
          <p:cNvSpPr txBox="1"/>
          <p:nvPr>
            <p:ph idx="1" type="body"/>
          </p:nvPr>
        </p:nvSpPr>
        <p:spPr>
          <a:xfrm>
            <a:off x="457198" y="1281200"/>
            <a:ext cx="82296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" name="Google Shape;26;ge5cf0f0444_0_78"/>
          <p:cNvSpPr txBox="1"/>
          <p:nvPr>
            <p:ph type="title"/>
          </p:nvPr>
        </p:nvSpPr>
        <p:spPr>
          <a:xfrm>
            <a:off x="457198" y="514350"/>
            <a:ext cx="822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ge5cf0f0444_0_78"/>
          <p:cNvSpPr txBox="1"/>
          <p:nvPr>
            <p:ph idx="11" type="ftr"/>
          </p:nvPr>
        </p:nvSpPr>
        <p:spPr>
          <a:xfrm>
            <a:off x="457199" y="4708267"/>
            <a:ext cx="7989600" cy="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ge5cf0f0444_0_78"/>
          <p:cNvSpPr txBox="1"/>
          <p:nvPr>
            <p:ph idx="12" type="sldNum"/>
          </p:nvPr>
        </p:nvSpPr>
        <p:spPr>
          <a:xfrm>
            <a:off x="8584608" y="4708267"/>
            <a:ext cx="102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Transition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e5cf0f0444_0_84"/>
          <p:cNvSpPr/>
          <p:nvPr/>
        </p:nvSpPr>
        <p:spPr>
          <a:xfrm>
            <a:off x="2663363" y="658438"/>
            <a:ext cx="3817200" cy="381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e5cf0f0444_0_84"/>
          <p:cNvSpPr txBox="1"/>
          <p:nvPr>
            <p:ph type="title"/>
          </p:nvPr>
        </p:nvSpPr>
        <p:spPr>
          <a:xfrm>
            <a:off x="457200" y="2379656"/>
            <a:ext cx="822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ge5cf0f0444_0_84"/>
          <p:cNvSpPr txBox="1"/>
          <p:nvPr>
            <p:ph idx="11" type="ftr"/>
          </p:nvPr>
        </p:nvSpPr>
        <p:spPr>
          <a:xfrm>
            <a:off x="457199" y="4708267"/>
            <a:ext cx="7989600" cy="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ge5cf0f0444_0_84"/>
          <p:cNvSpPr txBox="1"/>
          <p:nvPr>
            <p:ph idx="12" type="sldNum"/>
          </p:nvPr>
        </p:nvSpPr>
        <p:spPr>
          <a:xfrm>
            <a:off x="8584608" y="4708267"/>
            <a:ext cx="102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over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e5cf0f0444_0_62"/>
          <p:cNvSpPr/>
          <p:nvPr/>
        </p:nvSpPr>
        <p:spPr>
          <a:xfrm>
            <a:off x="-1284649" y="-1985411"/>
            <a:ext cx="5036700" cy="503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e5cf0f0444_0_62"/>
          <p:cNvSpPr txBox="1"/>
          <p:nvPr>
            <p:ph idx="1" type="body"/>
          </p:nvPr>
        </p:nvSpPr>
        <p:spPr>
          <a:xfrm>
            <a:off x="4590300" y="2780776"/>
            <a:ext cx="409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748074"/>
              </a:buClr>
              <a:buSzPts val="1100"/>
              <a:buNone/>
              <a:defRPr b="1" i="0" sz="11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7000"/>
              </a:lnSpc>
              <a:spcBef>
                <a:spcPts val="1400"/>
              </a:spcBef>
              <a:spcAft>
                <a:spcPts val="0"/>
              </a:spcAft>
              <a:buClr>
                <a:srgbClr val="748074"/>
              </a:buClr>
              <a:buSzPts val="1200"/>
              <a:buNone/>
              <a:defRPr b="1" i="0" sz="12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57000"/>
              </a:lnSpc>
              <a:spcBef>
                <a:spcPts val="1400"/>
              </a:spcBef>
              <a:spcAft>
                <a:spcPts val="0"/>
              </a:spcAft>
              <a:buClr>
                <a:srgbClr val="748074"/>
              </a:buClr>
              <a:buSzPts val="1100"/>
              <a:buNone/>
              <a:defRPr b="1" i="0" sz="11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57000"/>
              </a:lnSpc>
              <a:spcBef>
                <a:spcPts val="1400"/>
              </a:spcBef>
              <a:spcAft>
                <a:spcPts val="0"/>
              </a:spcAft>
              <a:buClr>
                <a:srgbClr val="748074"/>
              </a:buClr>
              <a:buSzPts val="900"/>
              <a:buNone/>
              <a:defRPr b="1" i="0" sz="9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57000"/>
              </a:lnSpc>
              <a:spcBef>
                <a:spcPts val="1400"/>
              </a:spcBef>
              <a:spcAft>
                <a:spcPts val="0"/>
              </a:spcAft>
              <a:buClr>
                <a:srgbClr val="748074"/>
              </a:buClr>
              <a:buSzPts val="900"/>
              <a:buNone/>
              <a:defRPr b="1" i="0" sz="9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ge5cf0f0444_0_62"/>
          <p:cNvSpPr txBox="1"/>
          <p:nvPr>
            <p:ph type="title"/>
          </p:nvPr>
        </p:nvSpPr>
        <p:spPr>
          <a:xfrm>
            <a:off x="4590301" y="1264444"/>
            <a:ext cx="40965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ge5cf0f0444_0_62"/>
          <p:cNvSpPr/>
          <p:nvPr/>
        </p:nvSpPr>
        <p:spPr>
          <a:xfrm>
            <a:off x="-722856" y="-1423618"/>
            <a:ext cx="3913200" cy="3913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l" dir="2700000" dist="1270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e5cf0f0444_0_62"/>
          <p:cNvSpPr txBox="1"/>
          <p:nvPr>
            <p:ph idx="2" type="body"/>
          </p:nvPr>
        </p:nvSpPr>
        <p:spPr>
          <a:xfrm>
            <a:off x="4590300" y="3385418"/>
            <a:ext cx="409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748074"/>
              </a:buClr>
              <a:buSzPts val="1100"/>
              <a:buNone/>
              <a:defRPr b="1" i="0" sz="11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57000"/>
              </a:lnSpc>
              <a:spcBef>
                <a:spcPts val="1400"/>
              </a:spcBef>
              <a:spcAft>
                <a:spcPts val="0"/>
              </a:spcAft>
              <a:buClr>
                <a:srgbClr val="748074"/>
              </a:buClr>
              <a:buSzPts val="1200"/>
              <a:buNone/>
              <a:defRPr b="1" i="0" sz="12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57000"/>
              </a:lnSpc>
              <a:spcBef>
                <a:spcPts val="1400"/>
              </a:spcBef>
              <a:spcAft>
                <a:spcPts val="0"/>
              </a:spcAft>
              <a:buClr>
                <a:srgbClr val="748074"/>
              </a:buClr>
              <a:buSzPts val="1100"/>
              <a:buNone/>
              <a:defRPr b="1" i="0" sz="11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57000"/>
              </a:lnSpc>
              <a:spcBef>
                <a:spcPts val="1400"/>
              </a:spcBef>
              <a:spcAft>
                <a:spcPts val="0"/>
              </a:spcAft>
              <a:buClr>
                <a:srgbClr val="748074"/>
              </a:buClr>
              <a:buSzPts val="900"/>
              <a:buNone/>
              <a:defRPr b="1" i="0" sz="9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57000"/>
              </a:lnSpc>
              <a:spcBef>
                <a:spcPts val="1400"/>
              </a:spcBef>
              <a:spcAft>
                <a:spcPts val="0"/>
              </a:spcAft>
              <a:buClr>
                <a:srgbClr val="748074"/>
              </a:buClr>
              <a:buSzPts val="900"/>
              <a:buNone/>
              <a:defRPr b="1" i="0" sz="900" cap="none">
                <a:solidFill>
                  <a:srgbClr val="74807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A close up of a logo&#10;&#10;Description automatically generated" id="40" name="Google Shape;40;ge5cf0f0444_0_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814389"/>
            <a:ext cx="1839075" cy="50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lain">
  <p:cSld name="Body Slide Plai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5cf0f0444_0_89"/>
          <p:cNvSpPr txBox="1"/>
          <p:nvPr>
            <p:ph idx="1" type="body"/>
          </p:nvPr>
        </p:nvSpPr>
        <p:spPr>
          <a:xfrm>
            <a:off x="457198" y="1281200"/>
            <a:ext cx="82296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ge5cf0f0444_0_89"/>
          <p:cNvSpPr txBox="1"/>
          <p:nvPr>
            <p:ph type="title"/>
          </p:nvPr>
        </p:nvSpPr>
        <p:spPr>
          <a:xfrm>
            <a:off x="457198" y="514350"/>
            <a:ext cx="822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ge5cf0f0444_0_89"/>
          <p:cNvSpPr txBox="1"/>
          <p:nvPr>
            <p:ph idx="11" type="ftr"/>
          </p:nvPr>
        </p:nvSpPr>
        <p:spPr>
          <a:xfrm>
            <a:off x="457199" y="4708267"/>
            <a:ext cx="7989600" cy="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ge5cf0f0444_0_89"/>
          <p:cNvSpPr txBox="1"/>
          <p:nvPr>
            <p:ph idx="12" type="sldNum"/>
          </p:nvPr>
        </p:nvSpPr>
        <p:spPr>
          <a:xfrm>
            <a:off x="8584608" y="4708267"/>
            <a:ext cx="102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5cf0f0444_0_9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8" name="Google Shape;48;ge5cf0f0444_0_9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ge5cf0f0444_0_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5cf0f0444_0_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ge5cf0f0444_0_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ge5cf0f0444_0_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5cf0f0444_0_57"/>
          <p:cNvSpPr txBox="1"/>
          <p:nvPr>
            <p:ph type="title"/>
          </p:nvPr>
        </p:nvSpPr>
        <p:spPr>
          <a:xfrm>
            <a:off x="457198" y="514350"/>
            <a:ext cx="822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e5cf0f0444_0_57"/>
          <p:cNvSpPr txBox="1"/>
          <p:nvPr>
            <p:ph idx="1" type="body"/>
          </p:nvPr>
        </p:nvSpPr>
        <p:spPr>
          <a:xfrm>
            <a:off x="457198" y="1257544"/>
            <a:ext cx="82296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e5cf0f0444_0_57"/>
          <p:cNvSpPr txBox="1"/>
          <p:nvPr>
            <p:ph idx="11" type="ftr"/>
          </p:nvPr>
        </p:nvSpPr>
        <p:spPr>
          <a:xfrm>
            <a:off x="457199" y="4708267"/>
            <a:ext cx="7989600" cy="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e5cf0f0444_0_57"/>
          <p:cNvSpPr txBox="1"/>
          <p:nvPr>
            <p:ph idx="12" type="sldNum"/>
          </p:nvPr>
        </p:nvSpPr>
        <p:spPr>
          <a:xfrm>
            <a:off x="8584608" y="4708267"/>
            <a:ext cx="102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324">
          <p15:clr>
            <a:srgbClr val="A4A3A4"/>
          </p15:clr>
        </p15:guide>
        <p15:guide id="6" orient="horz" pos="302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gif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21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ealthjoy.com/faq/" TargetMode="External"/><Relationship Id="rId4" Type="http://schemas.openxmlformats.org/officeDocument/2006/relationships/hyperlink" Target="https://healthjoy.com/educational-videos/" TargetMode="External"/><Relationship Id="rId5" Type="http://schemas.openxmlformats.org/officeDocument/2006/relationships/image" Target="../media/image20.gif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63f7a78f5_0_20"/>
          <p:cNvSpPr/>
          <p:nvPr/>
        </p:nvSpPr>
        <p:spPr>
          <a:xfrm>
            <a:off x="7150" y="0"/>
            <a:ext cx="9144000" cy="51504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e63f7a78f5_0_20"/>
          <p:cNvSpPr/>
          <p:nvPr/>
        </p:nvSpPr>
        <p:spPr>
          <a:xfrm>
            <a:off x="0" y="-9100"/>
            <a:ext cx="2930400" cy="51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e63f7a78f5_0_20"/>
          <p:cNvSpPr/>
          <p:nvPr/>
        </p:nvSpPr>
        <p:spPr>
          <a:xfrm>
            <a:off x="4326100" y="2489450"/>
            <a:ext cx="1783800" cy="178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e63f7a78f5_0_20"/>
          <p:cNvSpPr/>
          <p:nvPr/>
        </p:nvSpPr>
        <p:spPr>
          <a:xfrm>
            <a:off x="2074050" y="919874"/>
            <a:ext cx="1339500" cy="13395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e63f7a78f5_0_20"/>
          <p:cNvPicPr preferRelativeResize="0"/>
          <p:nvPr/>
        </p:nvPicPr>
        <p:blipFill rotWithShape="1">
          <a:blip r:embed="rId3">
            <a:alphaModFix/>
          </a:blip>
          <a:srcRect b="21416" l="31270" r="38447" t="15845"/>
          <a:stretch/>
        </p:blipFill>
        <p:spPr>
          <a:xfrm>
            <a:off x="7054700" y="1348062"/>
            <a:ext cx="1176651" cy="2925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e63f7a78f5_0_20"/>
          <p:cNvSpPr/>
          <p:nvPr/>
        </p:nvSpPr>
        <p:spPr>
          <a:xfrm>
            <a:off x="5333550" y="1951475"/>
            <a:ext cx="1005900" cy="10059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e63f7a78f5_0_20"/>
          <p:cNvSpPr/>
          <p:nvPr/>
        </p:nvSpPr>
        <p:spPr>
          <a:xfrm>
            <a:off x="314925" y="-9000"/>
            <a:ext cx="5150400" cy="515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e63f7a78f5_0_20"/>
          <p:cNvSpPr txBox="1"/>
          <p:nvPr/>
        </p:nvSpPr>
        <p:spPr>
          <a:xfrm>
            <a:off x="1241700" y="2351950"/>
            <a:ext cx="22197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Meet JOY.  </a:t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Open Enrollment 202</a:t>
            </a: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7" name="Google Shape;67;ge63f7a78f5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6813" y="1876425"/>
            <a:ext cx="1176651" cy="3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fb3d289c8_0_236"/>
          <p:cNvSpPr txBox="1"/>
          <p:nvPr>
            <p:ph type="title"/>
          </p:nvPr>
        </p:nvSpPr>
        <p:spPr>
          <a:xfrm>
            <a:off x="457200" y="782725"/>
            <a:ext cx="40965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What is HealthJoy?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g8fb3d289c8_0_236"/>
          <p:cNvSpPr txBox="1"/>
          <p:nvPr/>
        </p:nvSpPr>
        <p:spPr>
          <a:xfrm>
            <a:off x="397650" y="1269775"/>
            <a:ext cx="43704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HealthJoy is our company’s healthcare navigation platform. It connects </a:t>
            </a:r>
            <a:r>
              <a:rPr b="0" i="0" lang="en-US" sz="12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the right benefits at the right time to make it easier to be healthy and well. 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5" name="Google Shape;75;g8fb3d289c8_0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0960" y="2483975"/>
            <a:ext cx="488336" cy="38826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8fb3d289c8_0_236"/>
          <p:cNvSpPr txBox="1"/>
          <p:nvPr/>
        </p:nvSpPr>
        <p:spPr>
          <a:xfrm>
            <a:off x="457198" y="2961638"/>
            <a:ext cx="8130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434443"/>
                </a:solidFill>
                <a:latin typeface="Poppins"/>
                <a:ea typeface="Poppins"/>
                <a:cs typeface="Poppins"/>
                <a:sym typeface="Poppins"/>
              </a:rPr>
              <a:t>Personalized Benefits Wallet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g8fb3d289c8_0_236"/>
          <p:cNvSpPr txBox="1"/>
          <p:nvPr/>
        </p:nvSpPr>
        <p:spPr>
          <a:xfrm>
            <a:off x="1677675" y="2961638"/>
            <a:ext cx="102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434443"/>
                </a:solidFill>
                <a:latin typeface="Poppins"/>
                <a:ea typeface="Poppins"/>
                <a:cs typeface="Poppins"/>
                <a:sym typeface="Poppins"/>
              </a:rPr>
              <a:t>Provider Recommendations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8" name="Google Shape;78;g8fb3d289c8_0_236"/>
          <p:cNvPicPr preferRelativeResize="0"/>
          <p:nvPr/>
        </p:nvPicPr>
        <p:blipFill rotWithShape="1">
          <a:blip r:embed="rId4">
            <a:alphaModFix/>
          </a:blip>
          <a:srcRect b="0" l="24620" r="24615" t="0"/>
          <a:stretch/>
        </p:blipFill>
        <p:spPr>
          <a:xfrm>
            <a:off x="723621" y="2489090"/>
            <a:ext cx="274150" cy="37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8fb3d289c8_0_236"/>
          <p:cNvPicPr preferRelativeResize="0"/>
          <p:nvPr/>
        </p:nvPicPr>
        <p:blipFill rotWithShape="1">
          <a:blip r:embed="rId5">
            <a:alphaModFix/>
          </a:blip>
          <a:srcRect b="0" l="17188" r="170" t="0"/>
          <a:stretch/>
        </p:blipFill>
        <p:spPr>
          <a:xfrm>
            <a:off x="1946502" y="2467050"/>
            <a:ext cx="488350" cy="4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8fb3d289c8_0_236"/>
          <p:cNvSpPr txBox="1"/>
          <p:nvPr/>
        </p:nvSpPr>
        <p:spPr>
          <a:xfrm>
            <a:off x="3002875" y="2961650"/>
            <a:ext cx="1384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434443"/>
                </a:solidFill>
                <a:latin typeface="Poppins"/>
                <a:ea typeface="Poppins"/>
                <a:cs typeface="Poppins"/>
                <a:sym typeface="Poppins"/>
              </a:rPr>
              <a:t>Procedure and Facility Recommendations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" name="Google Shape;81;g8fb3d289c8_0_2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7487" y="279537"/>
            <a:ext cx="3306276" cy="488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8fb3d289c8_0_2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4950" y="4896550"/>
            <a:ext cx="534099" cy="1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8fb3d289c8_0_236"/>
          <p:cNvSpPr txBox="1"/>
          <p:nvPr/>
        </p:nvSpPr>
        <p:spPr>
          <a:xfrm>
            <a:off x="2610338" y="4132523"/>
            <a:ext cx="636000" cy="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434443"/>
                </a:solidFill>
                <a:latin typeface="Poppins"/>
                <a:ea typeface="Poppins"/>
                <a:cs typeface="Poppins"/>
                <a:sym typeface="Poppins"/>
              </a:rPr>
              <a:t>Rx Savings Review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g8fb3d289c8_0_236"/>
          <p:cNvSpPr txBox="1"/>
          <p:nvPr/>
        </p:nvSpPr>
        <p:spPr>
          <a:xfrm>
            <a:off x="1209151" y="4103195"/>
            <a:ext cx="813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434443"/>
                </a:solidFill>
                <a:latin typeface="Poppins"/>
                <a:ea typeface="Poppins"/>
                <a:cs typeface="Poppins"/>
                <a:sym typeface="Poppins"/>
              </a:rPr>
              <a:t>Appointment Booking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5" name="Google Shape;85;g8fb3d289c8_0_2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3563" y="3589928"/>
            <a:ext cx="404170" cy="42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8fb3d289c8_0_2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10328" y="3589925"/>
            <a:ext cx="636000" cy="45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fb3d289c8_0_292"/>
          <p:cNvSpPr/>
          <p:nvPr/>
        </p:nvSpPr>
        <p:spPr>
          <a:xfrm>
            <a:off x="5462775" y="3653075"/>
            <a:ext cx="2756700" cy="27570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8fb3d289c8_0_292"/>
          <p:cNvSpPr txBox="1"/>
          <p:nvPr>
            <p:ph type="title"/>
          </p:nvPr>
        </p:nvSpPr>
        <p:spPr>
          <a:xfrm>
            <a:off x="457198" y="695538"/>
            <a:ext cx="822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How Can HealthJoy Help </a:t>
            </a:r>
            <a:r>
              <a:rPr lang="en-US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r>
              <a:rPr lang="en-US">
                <a:latin typeface="Poppins"/>
                <a:ea typeface="Poppins"/>
                <a:cs typeface="Poppins"/>
                <a:sym typeface="Poppins"/>
              </a:rPr>
              <a:t>?</a:t>
            </a:r>
            <a:endParaRPr>
              <a:solidFill>
                <a:srgbClr val="682BB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g8fb3d289c8_0_292"/>
          <p:cNvSpPr txBox="1"/>
          <p:nvPr/>
        </p:nvSpPr>
        <p:spPr>
          <a:xfrm>
            <a:off x="457200" y="1278475"/>
            <a:ext cx="49302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3C6EF4"/>
                </a:solidFill>
                <a:latin typeface="Poppins"/>
                <a:ea typeface="Poppins"/>
                <a:cs typeface="Poppins"/>
                <a:sym typeface="Poppins"/>
              </a:rPr>
              <a:t>WHEN YOU ARE LEARNING ABOUT OUR BENEFITS</a:t>
            </a:r>
            <a:r>
              <a:rPr b="0" i="0" lang="en-US" sz="1300" u="none" cap="none" strike="noStrike">
                <a:solidFill>
                  <a:srgbClr val="3C6E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300" u="none" cap="none" strike="noStrike">
              <a:solidFill>
                <a:srgbClr val="3C6EF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3C6EF4"/>
              </a:buClr>
              <a:buSzPts val="9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HealthJoy quickly familiarizes you with benefits through the </a:t>
            </a: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digital benefits wallet</a:t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3C6EF4"/>
              </a:buClr>
              <a:buSzPts val="9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Navigate to </a:t>
            </a: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best healthcare providers</a:t>
            </a: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using Find Care, or start a provider search 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3C6EF4"/>
              </a:buClr>
              <a:buSzPts val="10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Adult spouses and dependents (18+) can use HealthJoy to access </a:t>
            </a: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online medical consultations</a:t>
            </a: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mental health support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3C6EF4"/>
              </a:buClr>
              <a:buSzPts val="9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Rely on HealthJoy </a:t>
            </a: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Rx Savings Review</a:t>
            </a: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find the lowest price on your family’s prescriptions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3C6EF4"/>
              </a:buClr>
              <a:buSzPts val="9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 HealthJoy to </a:t>
            </a: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track your 401k, HSA, and FSA balances</a:t>
            </a:r>
            <a:endParaRPr b="0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2000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g8fb3d289c8_0_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325" y="1285375"/>
            <a:ext cx="3721500" cy="372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6" name="Google Shape;96;g8fb3d289c8_0_2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325" y="1285375"/>
            <a:ext cx="3721500" cy="372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7" name="Google Shape;97;g8fb3d289c8_0_2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2700" y="1471362"/>
            <a:ext cx="2379200" cy="36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8fb3d289c8_0_2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4950" y="4896550"/>
            <a:ext cx="534099" cy="1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b1a17083_2_18"/>
          <p:cNvSpPr txBox="1"/>
          <p:nvPr>
            <p:ph type="title"/>
          </p:nvPr>
        </p:nvSpPr>
        <p:spPr>
          <a:xfrm>
            <a:off x="457198" y="514350"/>
            <a:ext cx="822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Member Stories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5" name="Google Shape;105;g8fb1a17083_2_18"/>
          <p:cNvGrpSpPr/>
          <p:nvPr/>
        </p:nvGrpSpPr>
        <p:grpSpPr>
          <a:xfrm>
            <a:off x="5457000" y="-26"/>
            <a:ext cx="3687000" cy="5663606"/>
            <a:chOff x="4718675" y="1198625"/>
            <a:chExt cx="3687000" cy="3191124"/>
          </a:xfrm>
        </p:grpSpPr>
        <p:sp>
          <p:nvSpPr>
            <p:cNvPr id="106" name="Google Shape;106;g8fb1a17083_2_18"/>
            <p:cNvSpPr/>
            <p:nvPr/>
          </p:nvSpPr>
          <p:spPr>
            <a:xfrm>
              <a:off x="4718675" y="1198625"/>
              <a:ext cx="3687000" cy="2898000"/>
            </a:xfrm>
            <a:prstGeom prst="roundRect">
              <a:avLst>
                <a:gd fmla="val 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8fb1a17083_2_18"/>
            <p:cNvSpPr txBox="1"/>
            <p:nvPr/>
          </p:nvSpPr>
          <p:spPr>
            <a:xfrm>
              <a:off x="4988026" y="2159849"/>
              <a:ext cx="1521000" cy="22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0"/>
                <a:buFont typeface="Arial"/>
                <a:buNone/>
              </a:pPr>
              <a:r>
                <a:rPr b="1" i="0" lang="en-US" sz="200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“</a:t>
              </a:r>
              <a:endParaRPr b="0" i="0" sz="20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8" name="Google Shape;108;g8fb1a17083_2_18"/>
            <p:cNvSpPr txBox="1"/>
            <p:nvPr/>
          </p:nvSpPr>
          <p:spPr>
            <a:xfrm>
              <a:off x="5291000" y="2784338"/>
              <a:ext cx="27375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“It’s just the best experience and such a huge weight lifted, especially in the middle of the COVID-19 pandemic when you’re watching every dollar being spent,” Carah said.</a:t>
              </a:r>
              <a:endParaRPr b="0" i="1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109" name="Google Shape;109;g8fb1a17083_2_18"/>
          <p:cNvPicPr preferRelativeResize="0"/>
          <p:nvPr/>
        </p:nvPicPr>
        <p:blipFill rotWithShape="1">
          <a:blip r:embed="rId3">
            <a:alphaModFix/>
          </a:blip>
          <a:srcRect b="6550" l="0" r="11180" t="0"/>
          <a:stretch/>
        </p:blipFill>
        <p:spPr>
          <a:xfrm>
            <a:off x="6537300" y="514350"/>
            <a:ext cx="1526400" cy="160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" name="Google Shape;110;g8fb1a17083_2_18"/>
          <p:cNvSpPr txBox="1"/>
          <p:nvPr/>
        </p:nvSpPr>
        <p:spPr>
          <a:xfrm>
            <a:off x="498975" y="1333338"/>
            <a:ext cx="3687000" cy="2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3C6EF4"/>
                </a:solidFill>
                <a:latin typeface="Poppins"/>
                <a:ea typeface="Poppins"/>
                <a:cs typeface="Poppins"/>
                <a:sym typeface="Poppins"/>
              </a:rPr>
              <a:t>BILL REVIEW</a:t>
            </a:r>
            <a:endParaRPr b="0" i="0" sz="1200" u="none" cap="none" strike="noStrike">
              <a:solidFill>
                <a:srgbClr val="3C6EF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Carah, a busy mom of two and marketing professional, was shocked when she was charged over $2,000 just minutes after exiting dental surgery. 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Carah knew something was wrong, but she didn’t know how to fix it. So she immediately contacted HealthJoy’s Bill Review team.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By uncovering an insurance payment that wasn’t credited correctly to her account, the Bill Review team saved Carah </a:t>
            </a:r>
            <a:r>
              <a:rPr b="1" i="0" lang="en-US" sz="12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$1,383</a:t>
            </a: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" name="Google Shape;111;g8fb1a17083_2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4950" y="4896550"/>
            <a:ext cx="534099" cy="1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63f7a78f5_0_55"/>
          <p:cNvSpPr/>
          <p:nvPr/>
        </p:nvSpPr>
        <p:spPr>
          <a:xfrm>
            <a:off x="0" y="-7000"/>
            <a:ext cx="6293400" cy="51504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e63f7a78f5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6286" y="42413"/>
            <a:ext cx="3465964" cy="515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e63f7a78f5_0_55"/>
          <p:cNvSpPr txBox="1"/>
          <p:nvPr>
            <p:ph type="title"/>
          </p:nvPr>
        </p:nvSpPr>
        <p:spPr>
          <a:xfrm>
            <a:off x="734275" y="955138"/>
            <a:ext cx="37908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How Will </a:t>
            </a:r>
            <a:r>
              <a:rPr lang="en-US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r>
              <a:rPr lang="en-US">
                <a:latin typeface="Poppins"/>
                <a:ea typeface="Poppins"/>
                <a:cs typeface="Poppins"/>
                <a:sym typeface="Poppins"/>
              </a:rPr>
              <a:t> Use HealthJoy This Year?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ge63f7a78f5_0_55"/>
          <p:cNvSpPr txBox="1"/>
          <p:nvPr/>
        </p:nvSpPr>
        <p:spPr>
          <a:xfrm>
            <a:off x="657125" y="1999150"/>
            <a:ext cx="3573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get started, download and activate HealthJoy when our benefits renew. </a:t>
            </a:r>
            <a:endParaRPr b="0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" name="Google Shape;121;ge63f7a78f5_0_55"/>
          <p:cNvPicPr preferRelativeResize="0"/>
          <p:nvPr/>
        </p:nvPicPr>
        <p:blipFill rotWithShape="1">
          <a:blip r:embed="rId4">
            <a:alphaModFix/>
          </a:blip>
          <a:srcRect b="50320" l="32270" r="29936" t="14315"/>
          <a:stretch/>
        </p:blipFill>
        <p:spPr>
          <a:xfrm>
            <a:off x="7806950" y="3641950"/>
            <a:ext cx="1337049" cy="150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e63f7a78f5_0_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4950" y="4896550"/>
            <a:ext cx="534099" cy="1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e63f7a78f5_0_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45279" y="3790622"/>
            <a:ext cx="1316817" cy="3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e63f7a78f5_0_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265" y="3790623"/>
            <a:ext cx="1167175" cy="3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e63f7a78f5_0_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41350" y="970300"/>
            <a:ext cx="3045450" cy="452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/>
          <p:nvPr/>
        </p:nvSpPr>
        <p:spPr>
          <a:xfrm>
            <a:off x="0" y="3500"/>
            <a:ext cx="9144000" cy="51435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2227050" y="1628600"/>
            <a:ext cx="46899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Member FAQs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C6EF4"/>
              </a:buClr>
              <a:buSzPts val="900"/>
              <a:buFont typeface="Poppins"/>
              <a:buChar char="•"/>
            </a:pPr>
            <a:r>
              <a:rPr lang="en-US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https://healthjoy.com/faq/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19050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How To Use HealthJoy Videos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C6EF4"/>
              </a:buClr>
              <a:buSzPts val="900"/>
              <a:buFont typeface="Poppins"/>
              <a:buChar char="•"/>
            </a:pPr>
            <a:r>
              <a:rPr lang="en-US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https://healthjoy.com/educational-videos/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29"/>
          <p:cNvSpPr txBox="1"/>
          <p:nvPr>
            <p:ph type="title"/>
          </p:nvPr>
        </p:nvSpPr>
        <p:spPr>
          <a:xfrm>
            <a:off x="457200" y="1078800"/>
            <a:ext cx="822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Resources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5">
            <a:alphaModFix/>
          </a:blip>
          <a:srcRect b="21754" l="29428" r="31469" t="14651"/>
          <a:stretch/>
        </p:blipFill>
        <p:spPr>
          <a:xfrm>
            <a:off x="7444250" y="2920400"/>
            <a:ext cx="1139076" cy="2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3684" y="615000"/>
            <a:ext cx="1216632" cy="3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lthJoy 16:9 Template">
  <a:themeElements>
    <a:clrScheme name="HealthJoy Brand Colors">
      <a:dk1>
        <a:srgbClr val="12000A"/>
      </a:dk1>
      <a:lt1>
        <a:srgbClr val="FEFCFF"/>
      </a:lt1>
      <a:dk2>
        <a:srgbClr val="434443"/>
      </a:dk2>
      <a:lt2>
        <a:srgbClr val="F4F5F4"/>
      </a:lt2>
      <a:accent1>
        <a:srgbClr val="682BB2"/>
      </a:accent1>
      <a:accent2>
        <a:srgbClr val="3C6EF4"/>
      </a:accent2>
      <a:accent3>
        <a:srgbClr val="5DD9C1"/>
      </a:accent3>
      <a:accent4>
        <a:srgbClr val="9B66D3"/>
      </a:accent4>
      <a:accent5>
        <a:srgbClr val="4A1C7C"/>
      </a:accent5>
      <a:accent6>
        <a:srgbClr val="CAE5F0"/>
      </a:accent6>
      <a:hlink>
        <a:srgbClr val="FF6767"/>
      </a:hlink>
      <a:folHlink>
        <a:srgbClr val="FEA8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2019-08-05T18:01:38Z</dcterms:created>
  <dc:creator>Kate Frankenberg</dc:creator>
</cp:coreProperties>
</file>